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41A31-D0F6-457B-88F5-B68F39454222}" type="doc">
      <dgm:prSet loTypeId="urn:microsoft.com/office/officeart/2008/layout/RadialCluster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93D8EA-947A-465A-ACAC-36D13967567A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 современной школе различают три типа языковых культур учителей</a:t>
          </a:r>
        </a:p>
      </dgm:t>
    </dgm:pt>
    <dgm:pt modelId="{2205DB0E-819D-48E7-88FF-1F864445921B}" type="parTrans" cxnId="{787E8929-5151-4442-B0EF-2B84C0605394}">
      <dgm:prSet/>
      <dgm:spPr/>
      <dgm:t>
        <a:bodyPr/>
        <a:lstStyle/>
        <a:p>
          <a:endParaRPr lang="ru-RU"/>
        </a:p>
      </dgm:t>
    </dgm:pt>
    <dgm:pt modelId="{68792580-A830-47D9-A9FA-C1C7405834A1}" type="sibTrans" cxnId="{787E8929-5151-4442-B0EF-2B84C0605394}">
      <dgm:prSet/>
      <dgm:spPr/>
      <dgm:t>
        <a:bodyPr/>
        <a:lstStyle/>
        <a:p>
          <a:endParaRPr lang="ru-RU"/>
        </a:p>
      </dgm:t>
    </dgm:pt>
    <dgm:pt modelId="{D405DD2E-2E20-4BC1-84FD-BA4F9C2A1D64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Носители элитарной речевой культуры</a:t>
          </a:r>
        </a:p>
      </dgm:t>
    </dgm:pt>
    <dgm:pt modelId="{2F1308D9-F870-4D05-BF70-CF8AD56D2D9D}" type="parTrans" cxnId="{234AF619-C5DC-4652-9877-885A6C0FECB3}">
      <dgm:prSet/>
      <dgm:spPr/>
      <dgm:t>
        <a:bodyPr/>
        <a:lstStyle/>
        <a:p>
          <a:endParaRPr lang="ru-RU"/>
        </a:p>
      </dgm:t>
    </dgm:pt>
    <dgm:pt modelId="{E4C411D0-D131-4A45-ABD9-14475DF5025C}" type="sibTrans" cxnId="{234AF619-C5DC-4652-9877-885A6C0FECB3}">
      <dgm:prSet/>
      <dgm:spPr/>
      <dgm:t>
        <a:bodyPr/>
        <a:lstStyle/>
        <a:p>
          <a:endParaRPr lang="ru-RU"/>
        </a:p>
      </dgm:t>
    </dgm:pt>
    <dgm:pt modelId="{B6359612-8525-4B04-8DCA-8A9056B02827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Представители «среднелитературной» культуры</a:t>
          </a:r>
        </a:p>
      </dgm:t>
    </dgm:pt>
    <dgm:pt modelId="{FC1214F1-E066-4ADD-9200-983B5EE93263}" type="parTrans" cxnId="{4AA16F1D-C1EF-429B-96CA-AB3BC76FCB85}">
      <dgm:prSet/>
      <dgm:spPr/>
      <dgm:t>
        <a:bodyPr/>
        <a:lstStyle/>
        <a:p>
          <a:endParaRPr lang="ru-RU"/>
        </a:p>
      </dgm:t>
    </dgm:pt>
    <dgm:pt modelId="{3CCE4F21-E30E-4575-B848-8C09599F4114}" type="sibTrans" cxnId="{4AA16F1D-C1EF-429B-96CA-AB3BC76FCB85}">
      <dgm:prSet/>
      <dgm:spPr/>
      <dgm:t>
        <a:bodyPr/>
        <a:lstStyle/>
        <a:p>
          <a:endParaRPr lang="ru-RU"/>
        </a:p>
      </dgm:t>
    </dgm:pt>
    <dgm:pt modelId="{942644C4-5AF5-4C2D-B016-AD38BDA90745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Учителя с литературно-разговорным типом речевого поведения</a:t>
          </a:r>
        </a:p>
      </dgm:t>
    </dgm:pt>
    <dgm:pt modelId="{79764FC2-5767-41D2-BA37-62A83302B0FA}" type="parTrans" cxnId="{1539859A-C035-4F9E-9EA4-C3202AABB94A}">
      <dgm:prSet/>
      <dgm:spPr/>
      <dgm:t>
        <a:bodyPr/>
        <a:lstStyle/>
        <a:p>
          <a:endParaRPr lang="ru-RU"/>
        </a:p>
      </dgm:t>
    </dgm:pt>
    <dgm:pt modelId="{891D9E99-6B66-4B71-B841-DBB3157E633B}" type="sibTrans" cxnId="{1539859A-C035-4F9E-9EA4-C3202AABB94A}">
      <dgm:prSet/>
      <dgm:spPr/>
      <dgm:t>
        <a:bodyPr/>
        <a:lstStyle/>
        <a:p>
          <a:endParaRPr lang="ru-RU"/>
        </a:p>
      </dgm:t>
    </dgm:pt>
    <dgm:pt modelId="{F9199D1C-7514-44B0-B101-E83E19B74BBF}" type="pres">
      <dgm:prSet presAssocID="{7AF41A31-D0F6-457B-88F5-B68F3945422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588BE6A-6BD5-4E81-99DB-32BC63F1A103}" type="pres">
      <dgm:prSet presAssocID="{BF93D8EA-947A-465A-ACAC-36D13967567A}" presName="singleCycle" presStyleCnt="0"/>
      <dgm:spPr/>
    </dgm:pt>
    <dgm:pt modelId="{FC6655FB-92D3-4C65-8BB6-9259031C8395}" type="pres">
      <dgm:prSet presAssocID="{BF93D8EA-947A-465A-ACAC-36D13967567A}" presName="singleCenter" presStyleLbl="node1" presStyleIdx="0" presStyleCnt="4">
        <dgm:presLayoutVars>
          <dgm:chMax val="7"/>
          <dgm:chPref val="7"/>
        </dgm:presLayoutVars>
      </dgm:prSet>
      <dgm:spPr/>
    </dgm:pt>
    <dgm:pt modelId="{0F09C81B-57DB-48BE-B1F8-E871A253B100}" type="pres">
      <dgm:prSet presAssocID="{2F1308D9-F870-4D05-BF70-CF8AD56D2D9D}" presName="Name56" presStyleLbl="parChTrans1D2" presStyleIdx="0" presStyleCnt="3"/>
      <dgm:spPr/>
    </dgm:pt>
    <dgm:pt modelId="{0BE69DB7-A979-40FD-9280-8123EEEE8993}" type="pres">
      <dgm:prSet presAssocID="{D405DD2E-2E20-4BC1-84FD-BA4F9C2A1D64}" presName="text0" presStyleLbl="node1" presStyleIdx="1" presStyleCnt="4">
        <dgm:presLayoutVars>
          <dgm:bulletEnabled val="1"/>
        </dgm:presLayoutVars>
      </dgm:prSet>
      <dgm:spPr/>
    </dgm:pt>
    <dgm:pt modelId="{398E5FBD-E621-4751-B8E9-53456FDFB395}" type="pres">
      <dgm:prSet presAssocID="{FC1214F1-E066-4ADD-9200-983B5EE93263}" presName="Name56" presStyleLbl="parChTrans1D2" presStyleIdx="1" presStyleCnt="3"/>
      <dgm:spPr/>
    </dgm:pt>
    <dgm:pt modelId="{98FEFCD8-981D-4926-9E9C-B7F56031BEB9}" type="pres">
      <dgm:prSet presAssocID="{B6359612-8525-4B04-8DCA-8A9056B02827}" presName="text0" presStyleLbl="node1" presStyleIdx="2" presStyleCnt="4">
        <dgm:presLayoutVars>
          <dgm:bulletEnabled val="1"/>
        </dgm:presLayoutVars>
      </dgm:prSet>
      <dgm:spPr/>
    </dgm:pt>
    <dgm:pt modelId="{208A6BFD-27B6-4C44-A1EF-58AA76561B2E}" type="pres">
      <dgm:prSet presAssocID="{79764FC2-5767-41D2-BA37-62A83302B0FA}" presName="Name56" presStyleLbl="parChTrans1D2" presStyleIdx="2" presStyleCnt="3"/>
      <dgm:spPr/>
    </dgm:pt>
    <dgm:pt modelId="{573C141F-CF20-4D68-8275-14C79804C3E2}" type="pres">
      <dgm:prSet presAssocID="{942644C4-5AF5-4C2D-B016-AD38BDA90745}" presName="text0" presStyleLbl="node1" presStyleIdx="3" presStyleCnt="4">
        <dgm:presLayoutVars>
          <dgm:bulletEnabled val="1"/>
        </dgm:presLayoutVars>
      </dgm:prSet>
      <dgm:spPr/>
    </dgm:pt>
  </dgm:ptLst>
  <dgm:cxnLst>
    <dgm:cxn modelId="{234AF619-C5DC-4652-9877-885A6C0FECB3}" srcId="{BF93D8EA-947A-465A-ACAC-36D13967567A}" destId="{D405DD2E-2E20-4BC1-84FD-BA4F9C2A1D64}" srcOrd="0" destOrd="0" parTransId="{2F1308D9-F870-4D05-BF70-CF8AD56D2D9D}" sibTransId="{E4C411D0-D131-4A45-ABD9-14475DF5025C}"/>
    <dgm:cxn modelId="{4AA16F1D-C1EF-429B-96CA-AB3BC76FCB85}" srcId="{BF93D8EA-947A-465A-ACAC-36D13967567A}" destId="{B6359612-8525-4B04-8DCA-8A9056B02827}" srcOrd="1" destOrd="0" parTransId="{FC1214F1-E066-4ADD-9200-983B5EE93263}" sibTransId="{3CCE4F21-E30E-4575-B848-8C09599F4114}"/>
    <dgm:cxn modelId="{787E8929-5151-4442-B0EF-2B84C0605394}" srcId="{7AF41A31-D0F6-457B-88F5-B68F39454222}" destId="{BF93D8EA-947A-465A-ACAC-36D13967567A}" srcOrd="0" destOrd="0" parTransId="{2205DB0E-819D-48E7-88FF-1F864445921B}" sibTransId="{68792580-A830-47D9-A9FA-C1C7405834A1}"/>
    <dgm:cxn modelId="{902EE55D-EF1F-4D8A-A388-841A1706DC32}" type="presOf" srcId="{BF93D8EA-947A-465A-ACAC-36D13967567A}" destId="{FC6655FB-92D3-4C65-8BB6-9259031C8395}" srcOrd="0" destOrd="0" presId="urn:microsoft.com/office/officeart/2008/layout/RadialCluster"/>
    <dgm:cxn modelId="{BE1DC461-5A67-4E3A-B305-7089B03B7A16}" type="presOf" srcId="{942644C4-5AF5-4C2D-B016-AD38BDA90745}" destId="{573C141F-CF20-4D68-8275-14C79804C3E2}" srcOrd="0" destOrd="0" presId="urn:microsoft.com/office/officeart/2008/layout/RadialCluster"/>
    <dgm:cxn modelId="{CC8A416C-02B1-4CEE-B6B1-F372665AC52B}" type="presOf" srcId="{FC1214F1-E066-4ADD-9200-983B5EE93263}" destId="{398E5FBD-E621-4751-B8E9-53456FDFB395}" srcOrd="0" destOrd="0" presId="urn:microsoft.com/office/officeart/2008/layout/RadialCluster"/>
    <dgm:cxn modelId="{B31D4877-9C6D-4FAE-804C-CC002F1733D6}" type="presOf" srcId="{B6359612-8525-4B04-8DCA-8A9056B02827}" destId="{98FEFCD8-981D-4926-9E9C-B7F56031BEB9}" srcOrd="0" destOrd="0" presId="urn:microsoft.com/office/officeart/2008/layout/RadialCluster"/>
    <dgm:cxn modelId="{997EDB79-43A2-4FD8-822E-8DB3C00607CF}" type="presOf" srcId="{79764FC2-5767-41D2-BA37-62A83302B0FA}" destId="{208A6BFD-27B6-4C44-A1EF-58AA76561B2E}" srcOrd="0" destOrd="0" presId="urn:microsoft.com/office/officeart/2008/layout/RadialCluster"/>
    <dgm:cxn modelId="{58A3EF8F-2521-4D36-B6FD-9DCB0F8A2096}" type="presOf" srcId="{7AF41A31-D0F6-457B-88F5-B68F39454222}" destId="{F9199D1C-7514-44B0-B101-E83E19B74BBF}" srcOrd="0" destOrd="0" presId="urn:microsoft.com/office/officeart/2008/layout/RadialCluster"/>
    <dgm:cxn modelId="{1539859A-C035-4F9E-9EA4-C3202AABB94A}" srcId="{BF93D8EA-947A-465A-ACAC-36D13967567A}" destId="{942644C4-5AF5-4C2D-B016-AD38BDA90745}" srcOrd="2" destOrd="0" parTransId="{79764FC2-5767-41D2-BA37-62A83302B0FA}" sibTransId="{891D9E99-6B66-4B71-B841-DBB3157E633B}"/>
    <dgm:cxn modelId="{FC397AD0-3658-408D-8309-64FE60C5A25B}" type="presOf" srcId="{D405DD2E-2E20-4BC1-84FD-BA4F9C2A1D64}" destId="{0BE69DB7-A979-40FD-9280-8123EEEE8993}" srcOrd="0" destOrd="0" presId="urn:microsoft.com/office/officeart/2008/layout/RadialCluster"/>
    <dgm:cxn modelId="{7A64D9DB-D338-4899-B428-E356DF393974}" type="presOf" srcId="{2F1308D9-F870-4D05-BF70-CF8AD56D2D9D}" destId="{0F09C81B-57DB-48BE-B1F8-E871A253B100}" srcOrd="0" destOrd="0" presId="urn:microsoft.com/office/officeart/2008/layout/RadialCluster"/>
    <dgm:cxn modelId="{1964516E-4054-4450-9EAF-17CC75863D94}" type="presParOf" srcId="{F9199D1C-7514-44B0-B101-E83E19B74BBF}" destId="{A588BE6A-6BD5-4E81-99DB-32BC63F1A103}" srcOrd="0" destOrd="0" presId="urn:microsoft.com/office/officeart/2008/layout/RadialCluster"/>
    <dgm:cxn modelId="{6DE01690-1454-4319-BF26-2549BF40B41B}" type="presParOf" srcId="{A588BE6A-6BD5-4E81-99DB-32BC63F1A103}" destId="{FC6655FB-92D3-4C65-8BB6-9259031C8395}" srcOrd="0" destOrd="0" presId="urn:microsoft.com/office/officeart/2008/layout/RadialCluster"/>
    <dgm:cxn modelId="{9A9BE67F-0029-45C1-9562-FECDA4F28F1A}" type="presParOf" srcId="{A588BE6A-6BD5-4E81-99DB-32BC63F1A103}" destId="{0F09C81B-57DB-48BE-B1F8-E871A253B100}" srcOrd="1" destOrd="0" presId="urn:microsoft.com/office/officeart/2008/layout/RadialCluster"/>
    <dgm:cxn modelId="{38B806D2-910E-4A3D-8DEC-55EBBB88C044}" type="presParOf" srcId="{A588BE6A-6BD5-4E81-99DB-32BC63F1A103}" destId="{0BE69DB7-A979-40FD-9280-8123EEEE8993}" srcOrd="2" destOrd="0" presId="urn:microsoft.com/office/officeart/2008/layout/RadialCluster"/>
    <dgm:cxn modelId="{D33B896C-4925-4B3D-9B59-AE723DB5A5B6}" type="presParOf" srcId="{A588BE6A-6BD5-4E81-99DB-32BC63F1A103}" destId="{398E5FBD-E621-4751-B8E9-53456FDFB395}" srcOrd="3" destOrd="0" presId="urn:microsoft.com/office/officeart/2008/layout/RadialCluster"/>
    <dgm:cxn modelId="{A966E8A3-8F01-49CC-92D3-81DFAF29DA55}" type="presParOf" srcId="{A588BE6A-6BD5-4E81-99DB-32BC63F1A103}" destId="{98FEFCD8-981D-4926-9E9C-B7F56031BEB9}" srcOrd="4" destOrd="0" presId="urn:microsoft.com/office/officeart/2008/layout/RadialCluster"/>
    <dgm:cxn modelId="{64B9873E-3AAC-4449-91EC-FFE8C57683EC}" type="presParOf" srcId="{A588BE6A-6BD5-4E81-99DB-32BC63F1A103}" destId="{208A6BFD-27B6-4C44-A1EF-58AA76561B2E}" srcOrd="5" destOrd="0" presId="urn:microsoft.com/office/officeart/2008/layout/RadialCluster"/>
    <dgm:cxn modelId="{31830D0F-E225-407C-BC7B-CE9413F69A5E}" type="presParOf" srcId="{A588BE6A-6BD5-4E81-99DB-32BC63F1A103}" destId="{573C141F-CF20-4D68-8275-14C79804C3E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655FB-92D3-4C65-8BB6-9259031C8395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 современной школе различают три типа языковых культур учителей</a:t>
          </a:r>
        </a:p>
      </dsp:txBody>
      <dsp:txXfrm>
        <a:off x="3330554" y="2600305"/>
        <a:ext cx="1466890" cy="1466890"/>
      </dsp:txXfrm>
    </dsp:sp>
    <dsp:sp modelId="{0F09C81B-57DB-48BE-B1F8-E871A253B100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69DB7-A979-40FD-9280-8123EEEE8993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chemeClr val="accent5">
            <a:hueOff val="5326129"/>
            <a:satOff val="-12960"/>
            <a:lumOff val="-30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Носители элитарной речевой культуры</a:t>
          </a:r>
        </a:p>
      </dsp:txBody>
      <dsp:txXfrm>
        <a:off x="3572591" y="344675"/>
        <a:ext cx="982816" cy="982816"/>
      </dsp:txXfrm>
    </dsp:sp>
    <dsp:sp modelId="{398E5FBD-E621-4751-B8E9-53456FDFB395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EFCD8-981D-4926-9E9C-B7F56031BEB9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chemeClr val="accent5">
            <a:hueOff val="10652258"/>
            <a:satOff val="-25919"/>
            <a:lumOff val="-60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Представители «среднелитературной» культуры</a:t>
          </a:r>
        </a:p>
      </dsp:txBody>
      <dsp:txXfrm>
        <a:off x="5735634" y="4091175"/>
        <a:ext cx="982816" cy="982816"/>
      </dsp:txXfrm>
    </dsp:sp>
    <dsp:sp modelId="{208A6BFD-27B6-4C44-A1EF-58AA76561B2E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C141F-CF20-4D68-8275-14C79804C3E2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Учителя с литературно-разговорным типом речевого поведения</a:t>
          </a:r>
        </a:p>
      </dsp:txBody>
      <dsp:txXfrm>
        <a:off x="1409549" y="4091175"/>
        <a:ext cx="982816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221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8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1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50353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84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86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1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44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4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3FDC32-15CA-4779-8063-9DFF1172C08B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CCD1A0-0F7B-468E-9DD8-8677B5201C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61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FA2AD-B60E-40B1-8254-DC6D6A42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9478" y="989830"/>
            <a:ext cx="5838376" cy="4628958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Культура речи современного педагога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F6E668-0F15-484D-A916-A735BCC88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6530" y="5618788"/>
            <a:ext cx="9335470" cy="1542760"/>
          </a:xfrm>
        </p:spPr>
        <p:txBody>
          <a:bodyPr>
            <a:normAutofit/>
          </a:bodyPr>
          <a:lstStyle/>
          <a:p>
            <a:pPr algn="r"/>
            <a:r>
              <a:rPr lang="ru-RU" cap="none" dirty="0">
                <a:solidFill>
                  <a:schemeClr val="tx1"/>
                </a:solidFill>
              </a:rPr>
              <a:t>Выполнила: студентка </a:t>
            </a:r>
          </a:p>
          <a:p>
            <a:pPr algn="r"/>
            <a:r>
              <a:rPr lang="ru-RU" cap="none" dirty="0">
                <a:solidFill>
                  <a:schemeClr val="tx1"/>
                </a:solidFill>
              </a:rPr>
              <a:t>421Н1 группы </a:t>
            </a:r>
          </a:p>
          <a:p>
            <a:pPr algn="r"/>
            <a:r>
              <a:rPr lang="ru-RU" cap="none" dirty="0">
                <a:solidFill>
                  <a:schemeClr val="tx1"/>
                </a:solidFill>
              </a:rPr>
              <a:t>Жолтикова вита</a:t>
            </a:r>
          </a:p>
        </p:txBody>
      </p:sp>
    </p:spTree>
    <p:extLst>
      <p:ext uri="{BB962C8B-B14F-4D97-AF65-F5344CB8AC3E}">
        <p14:creationId xmlns:p14="http://schemas.microsoft.com/office/powerpoint/2010/main" val="242662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288981-3DD5-441D-B033-B46509501FC5}"/>
              </a:ext>
            </a:extLst>
          </p:cNvPr>
          <p:cNvSpPr/>
          <p:nvPr/>
        </p:nvSpPr>
        <p:spPr>
          <a:xfrm>
            <a:off x="665016" y="155414"/>
            <a:ext cx="110282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320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Важнейшим профессиональным инструментом педагогической деятельности является общение. Речевое общение – одно из основных средств воспитания и развития школьников. Много мудрых советов относительно речевого общения педагога дал выдающийся педагог-новатор В.А.Сухомлинский. Речевую культуру учителя он называл «зеркалом его духовной культуры» и требовал от учителя мастерского владения словом: «каждое слово, сказанное в стенах школы, должно быть продуманным, мудрым, целеустремленным, полновесным».</a:t>
            </a:r>
          </a:p>
          <a:p>
            <a:pPr indent="432000" algn="just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4320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Культура речи является и неотъемлемой частью общей профессионально-педагогической культуры современного преподавателя.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B8FE6-B71D-48AF-8629-025E9C61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260" y="3574473"/>
            <a:ext cx="3373149" cy="31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8D12A7-3D36-494F-9945-8F067E891FDC}"/>
              </a:ext>
            </a:extLst>
          </p:cNvPr>
          <p:cNvSpPr/>
          <p:nvPr/>
        </p:nvSpPr>
        <p:spPr>
          <a:xfrm>
            <a:off x="942109" y="138546"/>
            <a:ext cx="10764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Речь является как средством преподавания, так и средством учения. Речь преподавателя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формирует речевую  культуру учащихся  и  служит для них образцом.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 Посредством речи педагог передает определенную информацию, развивает и обогащает интеллект учащихся, побуждает учеников к деятельности на основе полученных знаний, управляет вниманием учащихся, образует мир их представлений и понятий.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Именно через речь преподаватель сообщает свое настроение, характер, интеллект, волю, свое отношение к учащимся и к преподаваемому предмету, через речь – выражает свои мысли и чувства.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0FE3CE-3404-4B68-B3D2-6CE4BA58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5" y="3103418"/>
            <a:ext cx="3754582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8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D81F7F-7208-4C38-850C-A54F9621CAFB}"/>
              </a:ext>
            </a:extLst>
          </p:cNvPr>
          <p:cNvSpPr/>
          <p:nvPr/>
        </p:nvSpPr>
        <p:spPr>
          <a:xfrm>
            <a:off x="7273636" y="526299"/>
            <a:ext cx="4322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Учителя «первого типа»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владеют всей  функционально-стилевой  системой  литературного языка, и каждый стиль используют в соответствии с ситуацией. 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их речи нет нарушения норм литературного языка в произношении, ударении, образовании грамматических форм, словоупотреблении. Они соблюдают все этические нормы, в частности, нормы национального русского этикета, требующие разграничения ты- и вы- общения.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(Ты-общение используется только в неофициальной обстановке; никогда не допускается одностороннее ты-общение).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61C33D5-57DD-4F2D-9B7D-745D77D36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456854"/>
              </p:ext>
            </p:extLst>
          </p:nvPr>
        </p:nvGraphicFramePr>
        <p:xfrm>
          <a:off x="-69270" y="6331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54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582E80-A217-4536-AA0E-1925662BDD0E}"/>
              </a:ext>
            </a:extLst>
          </p:cNvPr>
          <p:cNvSpPr/>
          <p:nvPr/>
        </p:nvSpPr>
        <p:spPr>
          <a:xfrm>
            <a:off x="768926" y="0"/>
            <a:ext cx="11021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Речевое поведение носителей «среднелитературной» языковой культуры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отражает низкий уровень их общей культуры (невозможность творческого использования крылатых выражений, художественных образцов классической литературы, незнание литературных норм произношения, бедность речи), характеризуется монотонностью в голосе, отсутствием эмоциональности; отсутствием жестикуляции, которое, как правило, не ведет к контакту; незнанием цитат из художественных произведений (для учителя литературы); неправильной постановкой ударений; скупостью на синонимы, сравнения, эпитеты и т.д.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D1220F-B44C-4892-AE50-2334152617AE}"/>
              </a:ext>
            </a:extLst>
          </p:cNvPr>
          <p:cNvSpPr/>
          <p:nvPr/>
        </p:nvSpPr>
        <p:spPr>
          <a:xfrm>
            <a:off x="768926" y="2461274"/>
            <a:ext cx="11021291" cy="166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Далекой от норм публичной речи является речь представителей «третьего типа».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Учителя с литературно-разговорным типом речевого поведения стараются, подражая молодежной речевой культуре, а частично и некоторым сленговым оборотам и выражениям, преподавать материал. Однако такое поведение недопустимо. Учитель должен являться для школьника образцом  для подражания, примером  как  в культурном, так и в речевом плане.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89560B-B13D-4AFA-B4B7-A7034BD1E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69" y="4028030"/>
            <a:ext cx="3356262" cy="28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249C34-72AA-47BE-92C3-6ACE3DB02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741" y="14482"/>
            <a:ext cx="2577259" cy="21191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679EF2-56C0-4FEE-8FB9-0A2E42B5FA54}"/>
              </a:ext>
            </a:extLst>
          </p:cNvPr>
          <p:cNvSpPr/>
          <p:nvPr/>
        </p:nvSpPr>
        <p:spPr>
          <a:xfrm>
            <a:off x="942109" y="333137"/>
            <a:ext cx="1084811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К речи педагога предъявляются такие высокие требования, а именно:</a:t>
            </a:r>
          </a:p>
          <a:p>
            <a:pPr algn="ctr"/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содержательность (речь педагога должна быть информативной, насыщенной фактическим научным материалом, связанным с жизнью, обогащающим личный опыт учащихся);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грамотность речи и лексическое богатство;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логичность и доступность (доступность понимается не только в смысле точности и простоты высказываний учителя, имеется в виду умение адаптировать их к возрастным и индивидуальным особенностям школьников);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техническая  отточенность  (поставленные дыхание и голос, четкая дикция, оптимальные темп  и  ритм  речи);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интонационная экспрессивность, эмоциональность и образность  (Наибольшей образностью обладают слова и выражения, вызывающие зрительные представления. Учителю необходимо научиться говорить так, чтобы учащиеся как бы «видели» то, о чем идет речь. Для этого нужно овладеть образными языковыми средствами, уместно и свободно использовать в речи сравнения, эпитеты, метафоры, олицетворения и т.д.);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уместность речи (отбор содержания речи, языковых средств, определенных коммуникативных действий);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литературность (исключение слов-паразитов и вульгаризмов) и следование речевому этикету.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Важно умело использовать и невербальные средства общения (жесты, мимику, пантомимические движения).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2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789236-B122-4EAE-AC09-35B50D44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655" y="4128655"/>
            <a:ext cx="2729345" cy="272934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EBC051-6317-4320-A8EE-0F5B1DE3E029}"/>
              </a:ext>
            </a:extLst>
          </p:cNvPr>
          <p:cNvSpPr/>
          <p:nvPr/>
        </p:nvSpPr>
        <p:spPr>
          <a:xfrm>
            <a:off x="983674" y="305067"/>
            <a:ext cx="10792690" cy="638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Правила речевой культуры педагога: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Педагог должен говорить негромко, но так, чтобы каждый мог его услышать, чтобы процесс слушания не вызывал у учащихся значительного напряжения.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Педагог должен говорить внятно.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Педагог должен говорить со скоростью около 120 слов в минуту.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Для достижения выразительности звучания важно уметь пользоваться паузами – логическими и психологическими. Без логических  пауз речь безграмотна, без психологических – бесцветна.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Педагог должен говорить с интонацией, т.е. уметь ставить логические ударения, выделять отдельные слова, важные для содержания сказанного.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Мелодичность придает голосу педагога индивидуальную окраску и может существенно влиять на эмоциональное самочувствие учащихся: воодушевлять, увлекать, успокаивать. Мелодика рождается в опоре на гласные звуки.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Безусловно, знание вышеперечисленных требований и правил речевой культуры, их соблюдение   и постоянное совершенствование своей речи – залог успешной работы современного педагога, задачей которого является развитие исторической памяти народа, приобщение к богатствам многонациональной культуры тех, для кого эта культура воспринимается, прежде всего, через воздействующее слово.</a:t>
            </a:r>
          </a:p>
        </p:txBody>
      </p:sp>
    </p:spTree>
    <p:extLst>
      <p:ext uri="{BB962C8B-B14F-4D97-AF65-F5344CB8AC3E}">
        <p14:creationId xmlns:p14="http://schemas.microsoft.com/office/powerpoint/2010/main" val="2569281912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51</TotalTime>
  <Words>791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Impact</vt:lpstr>
      <vt:lpstr>Wingdings</vt:lpstr>
      <vt:lpstr>Эмблема</vt:lpstr>
      <vt:lpstr>Культура речи современного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речи современного педагога</dc:title>
  <dc:creator>111</dc:creator>
  <cp:lastModifiedBy>111</cp:lastModifiedBy>
  <cp:revision>6</cp:revision>
  <dcterms:created xsi:type="dcterms:W3CDTF">2024-10-11T12:44:43Z</dcterms:created>
  <dcterms:modified xsi:type="dcterms:W3CDTF">2024-10-11T13:36:23Z</dcterms:modified>
</cp:coreProperties>
</file>